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3" r:id="rId2"/>
    <p:sldId id="274" r:id="rId3"/>
    <p:sldId id="270" r:id="rId4"/>
    <p:sldId id="284" r:id="rId5"/>
    <p:sldId id="280" r:id="rId6"/>
    <p:sldId id="281" r:id="rId7"/>
    <p:sldId id="282" r:id="rId8"/>
    <p:sldId id="273" r:id="rId9"/>
    <p:sldId id="256" r:id="rId10"/>
    <p:sldId id="278" r:id="rId11"/>
    <p:sldId id="279" r:id="rId12"/>
    <p:sldId id="263" r:id="rId13"/>
    <p:sldId id="264" r:id="rId14"/>
    <p:sldId id="265" r:id="rId15"/>
    <p:sldId id="259" r:id="rId16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66" d="100"/>
          <a:sy n="66" d="100"/>
        </p:scale>
        <p:origin x="-144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65839B4C-5984-4FE7-85BF-1EB8A698070B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AE75F06-EECE-4004-B86B-C59CA46CF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4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4B7FE555-EE36-4D27-A972-E607A3AB4037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635569A-E8C2-4551-A219-9B45FDA3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74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5569A-E8C2-4551-A219-9B45FDA34E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5569A-E8C2-4551-A219-9B45FDA34E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0C8C-526E-439C-8A29-B6A1994AA1A7}" type="datetime1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Zachary Nathan Architect, AIA, CASp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E40F-ED1B-44CE-8497-245C07838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04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E951-A2B8-4698-A7D9-674D4B639DC7}" type="datetime1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Zachary Nathan Architect, AIA, CASp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E40F-ED1B-44CE-8497-245C07838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90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0FB99-913B-4393-8C35-2118B0ED0B44}" type="datetime1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Zachary Nathan Architect, AIA, CASp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E40F-ED1B-44CE-8497-245C07838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7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81DC-3B93-4F48-8ECD-D108F3399203}" type="datetime1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Zachary Nathan Architect, AIA, CASp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E40F-ED1B-44CE-8497-245C07838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4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2CB7-BBD3-40DB-86BE-A5BBE2F3F7CD}" type="datetime1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Zachary Nathan Architect, AIA, CASp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E40F-ED1B-44CE-8497-245C07838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99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BF12-57AA-4EA1-A761-213E4091C0E8}" type="datetime1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Zachary Nathan Architect, AIA, CASp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E40F-ED1B-44CE-8497-245C07838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9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F82D-9BE9-49F6-802E-9833FFE68868}" type="datetime1">
              <a:rPr lang="en-US" smtClean="0"/>
              <a:t>4/10/2014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Zachary Nathan Architect, AIA, CASp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E40F-ED1B-44CE-8497-245C07838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66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1CD6-35D7-4F45-A822-8713B99D0BB6}" type="datetime1">
              <a:rPr lang="en-US" smtClean="0"/>
              <a:t>4/10/2014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Zachary Nathan Architect, AIA, CASp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E40F-ED1B-44CE-8497-245C07838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8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2606-A608-4C8E-9783-521690AB1AE6}" type="datetime1">
              <a:rPr lang="en-US" smtClean="0"/>
              <a:t>4/10/2014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Zachary Nathan Architect, AIA, CASp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E40F-ED1B-44CE-8497-245C07838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56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81B2-806F-4AC3-AFAB-FA06227A09DD}" type="datetime1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Zachary Nathan Architect, AIA, CASp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E40F-ED1B-44CE-8497-245C07838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83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9A444-8881-4643-9E89-B7791973361F}" type="datetime1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Zachary Nathan Architect, AIA, CASp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E40F-ED1B-44CE-8497-245C07838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2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4C0A6-3963-4D08-B247-383DDDFAE1E6}" type="datetime1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Zachary Nathan Architect, AIA, CASp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EE40F-ED1B-44CE-8497-245C07838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5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Disabled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Americans with Disabilities Act is based on the principle that disabled access is a civil right similar to rights based on race and gender.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2" r="22949"/>
          <a:stretch/>
        </p:blipFill>
        <p:spPr>
          <a:xfrm>
            <a:off x="5638800" y="1676400"/>
            <a:ext cx="2834640" cy="3886200"/>
          </a:xfr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blackWhite">
          <a:xfrm>
            <a:off x="609600" y="6172200"/>
            <a:ext cx="8001000" cy="365125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Zachary Nathan Architect, AIA, </a:t>
            </a:r>
            <a:r>
              <a:rPr lang="en-US" sz="2000" dirty="0" err="1">
                <a:solidFill>
                  <a:schemeClr val="bg1"/>
                </a:solidFill>
              </a:rPr>
              <a:t>CASp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50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Infeasibility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7010400" cy="4525963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457200" algn="l"/>
              </a:tabLst>
            </a:pPr>
            <a:r>
              <a:rPr lang="en-US" dirty="0"/>
              <a:t>2</a:t>
            </a:r>
            <a:r>
              <a:rPr lang="en-US" dirty="0" smtClean="0"/>
              <a:t>) An alteration that has little likelihood of being accomplished because the existing physical or site constraints prohibit modification or addition of elements</a:t>
            </a:r>
            <a:r>
              <a:rPr lang="en-US" smtClean="0"/>
              <a:t>, </a:t>
            </a:r>
            <a:r>
              <a:rPr lang="en-US" smtClean="0"/>
              <a:t>spaces </a:t>
            </a:r>
            <a:r>
              <a:rPr lang="en-US" dirty="0" smtClean="0"/>
              <a:t>or features which are in full and strict compliance with the minimum requirements for new construction.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Zachary Nathan Architect, AIA, CASp </a:t>
            </a:r>
            <a:endParaRPr lang="en-US"/>
          </a:p>
        </p:txBody>
      </p:sp>
      <p:sp>
        <p:nvSpPr>
          <p:cNvPr id="5" name="Footer Placeholder 7"/>
          <p:cNvSpPr txBox="1">
            <a:spLocks/>
          </p:cNvSpPr>
          <p:nvPr/>
        </p:nvSpPr>
        <p:spPr bwMode="blackWhite">
          <a:xfrm>
            <a:off x="609600" y="6202489"/>
            <a:ext cx="8077200" cy="3651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smtClean="0">
                <a:solidFill>
                  <a:schemeClr val="bg1"/>
                </a:solidFill>
              </a:rPr>
              <a:t>Zachary Nathan Architect, AIA, CASp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9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Infeasibility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76400"/>
            <a:ext cx="6248400" cy="4449763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457200" algn="l"/>
              </a:tabLst>
            </a:pPr>
            <a:r>
              <a:rPr lang="en-US" dirty="0" smtClean="0"/>
              <a:t>Where enforcing authority determines compliance is technically infeasible, an alteration shall provide equivalent facilitation or comply with the requirements to the maximum extent feasible.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Zachary Nathan Architect, AIA, CASp </a:t>
            </a:r>
            <a:endParaRPr lang="en-US"/>
          </a:p>
        </p:txBody>
      </p:sp>
      <p:sp>
        <p:nvSpPr>
          <p:cNvPr id="5" name="Footer Placeholder 7"/>
          <p:cNvSpPr txBox="1">
            <a:spLocks/>
          </p:cNvSpPr>
          <p:nvPr/>
        </p:nvSpPr>
        <p:spPr bwMode="blackWhite">
          <a:xfrm>
            <a:off x="609600" y="6220777"/>
            <a:ext cx="8077200" cy="3651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smtClean="0">
                <a:solidFill>
                  <a:schemeClr val="bg1"/>
                </a:solidFill>
              </a:rPr>
              <a:t>Zachary Nathan Architect, AIA, CASp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78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1508919"/>
            <a:ext cx="4040188" cy="639762"/>
          </a:xfrm>
        </p:spPr>
        <p:txBody>
          <a:bodyPr/>
          <a:lstStyle/>
          <a:p>
            <a:r>
              <a:rPr lang="en-US" dirty="0"/>
              <a:t>Path of Travel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1000" y="2209799"/>
            <a:ext cx="5105400" cy="39163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Zachary Nathan Architect, AIA, </a:t>
            </a:r>
            <a:r>
              <a:rPr lang="en-US" dirty="0" err="1" smtClean="0"/>
              <a:t>CASp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Footer Placeholder 7"/>
          <p:cNvSpPr txBox="1">
            <a:spLocks/>
          </p:cNvSpPr>
          <p:nvPr/>
        </p:nvSpPr>
        <p:spPr bwMode="blackWhite">
          <a:xfrm>
            <a:off x="609600" y="6215696"/>
            <a:ext cx="8077200" cy="3651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smtClean="0">
                <a:solidFill>
                  <a:schemeClr val="bg1"/>
                </a:solidFill>
              </a:rPr>
              <a:t>Zachary Nathan Architect, AIA, CASp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978" y="1828800"/>
            <a:ext cx="6629822" cy="4140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3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Stairs at </a:t>
            </a:r>
            <a:r>
              <a:rPr lang="en-US" dirty="0"/>
              <a:t>entrance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Before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9536" y="1905000"/>
            <a:ext cx="3581400" cy="685801"/>
          </a:xfrm>
        </p:spPr>
        <p:txBody>
          <a:bodyPr>
            <a:normAutofit/>
          </a:bodyPr>
          <a:lstStyle/>
          <a:p>
            <a:r>
              <a:rPr lang="en-US" b="0" dirty="0" smtClean="0"/>
              <a:t>After </a:t>
            </a:r>
            <a:endParaRPr lang="en-US" b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Zachary Nathan Architect, AIA, CASp </a:t>
            </a:r>
            <a:endParaRPr lang="en-US"/>
          </a:p>
        </p:txBody>
      </p:sp>
      <p:sp>
        <p:nvSpPr>
          <p:cNvPr id="10" name="Footer Placeholder 7"/>
          <p:cNvSpPr txBox="1">
            <a:spLocks/>
          </p:cNvSpPr>
          <p:nvPr/>
        </p:nvSpPr>
        <p:spPr bwMode="blackWhite">
          <a:xfrm>
            <a:off x="609600" y="6220777"/>
            <a:ext cx="8077200" cy="3651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smtClean="0">
                <a:solidFill>
                  <a:schemeClr val="bg1"/>
                </a:solidFill>
              </a:rPr>
              <a:t>Zachary Nathan Architect, AIA, CASp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905000"/>
            <a:ext cx="2261564" cy="3951288"/>
          </a:xfr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016" y="1981199"/>
            <a:ext cx="2895600" cy="403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5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10668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57200" y="1554162"/>
            <a:ext cx="3962400" cy="480218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Technical infeasibility</a:t>
            </a:r>
            <a:endParaRPr lang="en-US" b="1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Zachary Nathan Architect, AIA, </a:t>
            </a:r>
            <a:r>
              <a:rPr lang="en-US" dirty="0" err="1" smtClean="0"/>
              <a:t>CASp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Footer Placeholder 7"/>
          <p:cNvSpPr txBox="1">
            <a:spLocks/>
          </p:cNvSpPr>
          <p:nvPr/>
        </p:nvSpPr>
        <p:spPr bwMode="blackWhite">
          <a:xfrm>
            <a:off x="609600" y="6173787"/>
            <a:ext cx="8077200" cy="3651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smtClean="0">
                <a:solidFill>
                  <a:schemeClr val="bg1"/>
                </a:solidFill>
              </a:rPr>
              <a:t>Zachary Nathan Architect, AIA, CASp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570" y="2514600"/>
            <a:ext cx="485775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28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 </a:t>
            </a:r>
            <a:r>
              <a:rPr lang="en-US" dirty="0" err="1" smtClean="0"/>
              <a:t>CASp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California Division of the State Architect certifies specially trained experts in disability access requirements known as Certified Access Specialists or </a:t>
            </a:r>
            <a:r>
              <a:rPr lang="en-US" sz="2400" dirty="0" err="1" smtClean="0"/>
              <a:t>CASp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Most </a:t>
            </a:r>
            <a:r>
              <a:rPr lang="en-US" sz="2400" dirty="0" err="1" smtClean="0"/>
              <a:t>CASps</a:t>
            </a:r>
            <a:r>
              <a:rPr lang="en-US" sz="2400" dirty="0" smtClean="0"/>
              <a:t> are building inspectors, architects, contractors, engineers and people with extensive backgrounds in accessibility issues.</a:t>
            </a:r>
          </a:p>
          <a:p>
            <a:r>
              <a:rPr lang="en-US" sz="2400" dirty="0" smtClean="0"/>
              <a:t>Must </a:t>
            </a:r>
            <a:r>
              <a:rPr lang="en-US" sz="2400" dirty="0"/>
              <a:t>meet minimum qualifications</a:t>
            </a:r>
          </a:p>
          <a:p>
            <a:r>
              <a:rPr lang="en-US" sz="2400" dirty="0" smtClean="0"/>
              <a:t>Pass </a:t>
            </a:r>
            <a:r>
              <a:rPr lang="en-US" sz="2400" dirty="0"/>
              <a:t>a multiple choice </a:t>
            </a:r>
            <a:r>
              <a:rPr lang="en-US" sz="2400" dirty="0" smtClean="0"/>
              <a:t>test about </a:t>
            </a:r>
            <a:r>
              <a:rPr lang="en-US" sz="2400" dirty="0"/>
              <a:t>codes and standards, access issues, plan </a:t>
            </a:r>
            <a:r>
              <a:rPr lang="en-US" sz="2400" dirty="0" smtClean="0"/>
              <a:t>review and </a:t>
            </a:r>
            <a:r>
              <a:rPr lang="en-US" sz="2400" dirty="0"/>
              <a:t>field issues.</a:t>
            </a:r>
          </a:p>
          <a:p>
            <a:r>
              <a:rPr lang="en-US" sz="2400" dirty="0" smtClean="0"/>
              <a:t>Continuing </a:t>
            </a:r>
            <a:r>
              <a:rPr lang="en-US" sz="2400" dirty="0"/>
              <a:t>education </a:t>
            </a:r>
            <a:r>
              <a:rPr lang="en-US" sz="2400" dirty="0" smtClean="0"/>
              <a:t>requirement.</a:t>
            </a:r>
          </a:p>
          <a:p>
            <a:r>
              <a:rPr lang="en-US" sz="2400" dirty="0" smtClean="0"/>
              <a:t>Not all </a:t>
            </a:r>
            <a:r>
              <a:rPr lang="en-US" sz="2400" dirty="0" err="1" smtClean="0"/>
              <a:t>CASps</a:t>
            </a:r>
            <a:r>
              <a:rPr lang="en-US" sz="2400" dirty="0" smtClean="0"/>
              <a:t> do surveys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Zachary Nathan Architect, AIA, </a:t>
            </a:r>
            <a:r>
              <a:rPr lang="en-US" dirty="0" err="1" smtClean="0"/>
              <a:t>CASp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oter Placeholder 7"/>
          <p:cNvSpPr txBox="1">
            <a:spLocks/>
          </p:cNvSpPr>
          <p:nvPr/>
        </p:nvSpPr>
        <p:spPr bwMode="blackWhite">
          <a:xfrm>
            <a:off x="609600" y="6220777"/>
            <a:ext cx="8077200" cy="3651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smtClean="0">
                <a:solidFill>
                  <a:schemeClr val="bg1"/>
                </a:solidFill>
              </a:rPr>
              <a:t>Zachary Nathan Architect, AIA, CASp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66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Disabled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Who benefits:</a:t>
            </a:r>
          </a:p>
          <a:p>
            <a:pPr marL="514350" indent="-514350">
              <a:buAutoNum type="arabicParenR"/>
            </a:pPr>
            <a:r>
              <a:rPr lang="en-US" dirty="0" smtClean="0"/>
              <a:t>Wheelchair users</a:t>
            </a:r>
          </a:p>
          <a:p>
            <a:pPr marL="514350" indent="-514350">
              <a:buAutoNum type="arabicParenR"/>
            </a:pPr>
            <a:r>
              <a:rPr lang="en-US" dirty="0" smtClean="0"/>
              <a:t>Ambulatory mobility impairments</a:t>
            </a:r>
          </a:p>
          <a:p>
            <a:pPr marL="514350" indent="-514350">
              <a:buAutoNum type="arabicParenR"/>
            </a:pPr>
            <a:r>
              <a:rPr lang="en-US" dirty="0" smtClean="0"/>
              <a:t>Visual impairments</a:t>
            </a:r>
          </a:p>
          <a:p>
            <a:pPr marL="514350" indent="-514350">
              <a:buAutoNum type="arabicParenR"/>
            </a:pPr>
            <a:r>
              <a:rPr lang="en-US" dirty="0" smtClean="0"/>
              <a:t>Hearing impairments</a:t>
            </a:r>
          </a:p>
          <a:p>
            <a:pPr marL="514350" indent="-514350">
              <a:buAutoNum type="arabicParenR"/>
            </a:pPr>
            <a:r>
              <a:rPr lang="en-US" dirty="0" smtClean="0"/>
              <a:t>Other disabilities</a:t>
            </a:r>
          </a:p>
          <a:p>
            <a:pPr marL="514350" indent="-514350">
              <a:buAutoNum type="arabicParenR"/>
            </a:pPr>
            <a:r>
              <a:rPr lang="en-US" dirty="0" smtClean="0"/>
              <a:t>Temporary disabilities</a:t>
            </a:r>
          </a:p>
          <a:p>
            <a:pPr marL="514350" indent="-514350">
              <a:buAutoNum type="arabicParenR"/>
            </a:pPr>
            <a:r>
              <a:rPr lang="en-US" dirty="0" smtClean="0"/>
              <a:t>Parents with infants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blackWhite">
          <a:xfrm>
            <a:off x="746759" y="6172200"/>
            <a:ext cx="8001000" cy="365125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Zachary Nathan Architect, AIA, </a:t>
            </a:r>
            <a:r>
              <a:rPr lang="en-US" sz="2000" dirty="0" err="1">
                <a:solidFill>
                  <a:schemeClr val="bg1"/>
                </a:solidFill>
              </a:rPr>
              <a:t>CASp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4" t="6520" r="42782" b="25806"/>
          <a:stretch/>
        </p:blipFill>
        <p:spPr bwMode="auto">
          <a:xfrm>
            <a:off x="4267200" y="1924049"/>
            <a:ext cx="4492751" cy="371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96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Alterations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828800"/>
            <a:ext cx="4236720" cy="4221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Where existing buildings are altered, each altered element or space shall comply with disabled access requirements of San Francisco Building Code and the Americans with Disabilities Act Standards – 2010 except where it is </a:t>
            </a:r>
            <a:r>
              <a:rPr lang="en-US" sz="2800" b="1" i="1" dirty="0" smtClean="0"/>
              <a:t>technically infeasible</a:t>
            </a:r>
            <a:r>
              <a:rPr lang="en-US" sz="2800" i="1" dirty="0" smtClean="0"/>
              <a:t>.</a:t>
            </a:r>
            <a:endParaRPr lang="en-US" sz="28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Zachary Nathan Architect, AIA, </a:t>
            </a:r>
            <a:r>
              <a:rPr lang="en-US" dirty="0" err="1" smtClean="0"/>
              <a:t>CASp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oter Placeholder 7"/>
          <p:cNvSpPr txBox="1">
            <a:spLocks/>
          </p:cNvSpPr>
          <p:nvPr/>
        </p:nvSpPr>
        <p:spPr bwMode="blackWhite">
          <a:xfrm>
            <a:off x="606552" y="6202489"/>
            <a:ext cx="8077200" cy="3651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Zachary Nathan Architect, AIA, </a:t>
            </a:r>
            <a:r>
              <a:rPr lang="en-US" sz="2000" dirty="0" err="1" smtClean="0">
                <a:solidFill>
                  <a:schemeClr val="bg1"/>
                </a:solidFill>
              </a:rPr>
              <a:t>CASp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048000"/>
            <a:ext cx="3359150" cy="251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Alterations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280" y="2133600"/>
            <a:ext cx="3627120" cy="3840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Standards apply to those elements and spaces that are altered.</a:t>
            </a:r>
            <a:endParaRPr lang="en-US" sz="28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Zachary Nathan Architect, AIA, </a:t>
            </a:r>
            <a:r>
              <a:rPr lang="en-US" dirty="0" err="1" smtClean="0"/>
              <a:t>CASp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oter Placeholder 7"/>
          <p:cNvSpPr txBox="1">
            <a:spLocks/>
          </p:cNvSpPr>
          <p:nvPr/>
        </p:nvSpPr>
        <p:spPr bwMode="blackWhite">
          <a:xfrm>
            <a:off x="606552" y="6202489"/>
            <a:ext cx="8077200" cy="3651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Zachary Nathan Architect, AIA, </a:t>
            </a:r>
            <a:r>
              <a:rPr lang="en-US" sz="2000" dirty="0" err="1" smtClean="0">
                <a:solidFill>
                  <a:schemeClr val="bg1"/>
                </a:solidFill>
              </a:rPr>
              <a:t>CASp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754" y="1676400"/>
            <a:ext cx="455199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94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of Travel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504" y="1371600"/>
            <a:ext cx="4882896" cy="4754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Where alterations are made to a building, an accessible path of travel shall be provided including: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400" dirty="0" smtClean="0"/>
              <a:t>1) A primary entrance </a:t>
            </a:r>
          </a:p>
          <a:p>
            <a:pPr marL="0" indent="0">
              <a:buNone/>
            </a:pPr>
            <a:r>
              <a:rPr lang="en-US" sz="2400" dirty="0" smtClean="0"/>
              <a:t>2) Toilet and bathing facilities serving the area</a:t>
            </a:r>
          </a:p>
          <a:p>
            <a:pPr marL="0" indent="0">
              <a:buNone/>
            </a:pPr>
            <a:r>
              <a:rPr lang="en-US" sz="2400" dirty="0" smtClean="0"/>
              <a:t>3) </a:t>
            </a:r>
            <a:r>
              <a:rPr lang="en-US" sz="2400" dirty="0"/>
              <a:t>Drinking fountains serving the </a:t>
            </a:r>
            <a:r>
              <a:rPr lang="en-US" sz="2400" dirty="0" smtClean="0"/>
              <a:t>area</a:t>
            </a:r>
          </a:p>
          <a:p>
            <a:pPr marL="0" indent="0">
              <a:buNone/>
            </a:pPr>
            <a:r>
              <a:rPr lang="en-US" sz="2400" dirty="0" smtClean="0"/>
              <a:t>4) Public telephones </a:t>
            </a:r>
            <a:r>
              <a:rPr lang="en-US" sz="2400" dirty="0"/>
              <a:t>serving the </a:t>
            </a:r>
            <a:r>
              <a:rPr lang="en-US" sz="2400" dirty="0" smtClean="0"/>
              <a:t>area</a:t>
            </a:r>
          </a:p>
          <a:p>
            <a:pPr marL="0" indent="0">
              <a:buNone/>
            </a:pPr>
            <a:r>
              <a:rPr lang="en-US" sz="2400" dirty="0" smtClean="0"/>
              <a:t>5) Signs</a:t>
            </a:r>
          </a:p>
          <a:p>
            <a:pPr marL="0" indent="0">
              <a:buNone/>
            </a:pPr>
            <a:r>
              <a:rPr lang="en-US" sz="2400" dirty="0" smtClean="0"/>
              <a:t>6) Parking, storage, etc. serving the area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Zachary Nathan Architect, AIA, </a:t>
            </a:r>
            <a:r>
              <a:rPr lang="en-US" dirty="0" err="1" smtClean="0"/>
              <a:t>CASp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oter Placeholder 7"/>
          <p:cNvSpPr txBox="1">
            <a:spLocks/>
          </p:cNvSpPr>
          <p:nvPr/>
        </p:nvSpPr>
        <p:spPr bwMode="blackWhite">
          <a:xfrm>
            <a:off x="609600" y="6173787"/>
            <a:ext cx="8077200" cy="3651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smtClean="0">
                <a:solidFill>
                  <a:schemeClr val="bg1"/>
                </a:solidFill>
              </a:rPr>
              <a:t>Zachary Nathan Architect, AIA, CASp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3149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8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of Travel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504" y="1295400"/>
            <a:ext cx="7397496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Exceptions</a:t>
            </a:r>
            <a:r>
              <a:rPr lang="en-US" sz="2400" dirty="0" smtClean="0"/>
              <a:t>:</a:t>
            </a:r>
            <a:endParaRPr lang="en-US" sz="2400" dirty="0"/>
          </a:p>
          <a:p>
            <a:pPr marL="274320" indent="0">
              <a:buNone/>
            </a:pPr>
            <a:r>
              <a:rPr lang="en-US" sz="2400" dirty="0" smtClean="0"/>
              <a:t>1) </a:t>
            </a:r>
            <a:r>
              <a:rPr lang="en-US" sz="2400" dirty="0"/>
              <a:t>if previously altered and in compliance with preceding edition of building code (2010)</a:t>
            </a:r>
          </a:p>
          <a:p>
            <a:pPr marL="274320" indent="0">
              <a:buNone/>
            </a:pPr>
            <a:r>
              <a:rPr lang="en-US" sz="2400" dirty="0" smtClean="0"/>
              <a:t>2) </a:t>
            </a:r>
            <a:r>
              <a:rPr lang="en-US" sz="2400" dirty="0"/>
              <a:t>work limited to barrier removal only</a:t>
            </a:r>
          </a:p>
          <a:p>
            <a:pPr marL="274320" indent="0">
              <a:buNone/>
            </a:pPr>
            <a:r>
              <a:rPr lang="en-US" sz="2400" dirty="0"/>
              <a:t>3</a:t>
            </a:r>
            <a:r>
              <a:rPr lang="en-US" sz="2400" dirty="0" smtClean="0"/>
              <a:t>) Below threshold - $143,303 (2014) – limited to 20% of construction cost </a:t>
            </a:r>
          </a:p>
          <a:p>
            <a:pPr marL="274320" indent="0">
              <a:buNone/>
            </a:pPr>
            <a:r>
              <a:rPr lang="en-US" sz="2400" dirty="0"/>
              <a:t>4</a:t>
            </a:r>
            <a:r>
              <a:rPr lang="en-US" sz="2400" dirty="0" smtClean="0"/>
              <a:t>) Above threshold - equivalent facilitation or </a:t>
            </a:r>
            <a:r>
              <a:rPr lang="en-US" sz="2400" dirty="0"/>
              <a:t>Unreasonable hardship with </a:t>
            </a:r>
            <a:r>
              <a:rPr lang="en-US" sz="2400" dirty="0" smtClean="0"/>
              <a:t>access to the greatest extent possible with a minimum 20% of construction cost for compliance.</a:t>
            </a:r>
          </a:p>
          <a:p>
            <a:pPr marL="274320" indent="0">
              <a:buNone/>
            </a:pPr>
            <a:r>
              <a:rPr lang="en-US" sz="2400" dirty="0" smtClean="0"/>
              <a:t>5) Elevator exception – 20% disproportionality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Zachary Nathan Architect, AIA, </a:t>
            </a:r>
            <a:r>
              <a:rPr lang="en-US" dirty="0" err="1" smtClean="0"/>
              <a:t>CASp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oter Placeholder 7"/>
          <p:cNvSpPr txBox="1">
            <a:spLocks/>
          </p:cNvSpPr>
          <p:nvPr/>
        </p:nvSpPr>
        <p:spPr bwMode="blackWhite">
          <a:xfrm>
            <a:off x="609600" y="6184201"/>
            <a:ext cx="8077200" cy="3651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smtClean="0">
                <a:solidFill>
                  <a:schemeClr val="bg1"/>
                </a:solidFill>
              </a:rPr>
              <a:t>Zachary Nathan Architect, AIA, CASp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2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Equivalent Facilitation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60487"/>
            <a:ext cx="3435096" cy="44497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 alternative means of complying with the literal requirements that provides access in terms of the purpose of the building code.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Zachary Nathan Architect, AIA, </a:t>
            </a:r>
            <a:r>
              <a:rPr lang="en-US" dirty="0" err="1" smtClean="0"/>
              <a:t>CASp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oter Placeholder 7"/>
          <p:cNvSpPr txBox="1">
            <a:spLocks/>
          </p:cNvSpPr>
          <p:nvPr/>
        </p:nvSpPr>
        <p:spPr bwMode="blackWhite">
          <a:xfrm>
            <a:off x="609600" y="6205537"/>
            <a:ext cx="8077200" cy="3651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Zachary Nathan Architect, AIA, </a:t>
            </a:r>
            <a:r>
              <a:rPr lang="en-US" sz="2000" dirty="0" err="1" smtClean="0">
                <a:solidFill>
                  <a:schemeClr val="bg1"/>
                </a:solidFill>
              </a:rPr>
              <a:t>CASp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-25000"/>
          <a:stretch/>
        </p:blipFill>
        <p:spPr bwMode="auto">
          <a:xfrm>
            <a:off x="4419600" y="1676400"/>
            <a:ext cx="5537200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31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Unreasonable Hardship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57150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1) Cost of Providing Access</a:t>
            </a:r>
          </a:p>
          <a:p>
            <a:pPr marL="0" indent="0">
              <a:buNone/>
            </a:pPr>
            <a:r>
              <a:rPr lang="en-US" sz="2400" dirty="0" smtClean="0"/>
              <a:t>2) Cost of Construction</a:t>
            </a:r>
          </a:p>
          <a:p>
            <a:pPr marL="0" indent="0">
              <a:buNone/>
            </a:pPr>
            <a:r>
              <a:rPr lang="en-US" sz="2400" dirty="0" smtClean="0"/>
              <a:t>3) The impact of proposed improvements on financial feasibility of the project</a:t>
            </a:r>
          </a:p>
          <a:p>
            <a:pPr marL="0" indent="0">
              <a:buNone/>
            </a:pPr>
            <a:r>
              <a:rPr lang="en-US" sz="2400" dirty="0" smtClean="0"/>
              <a:t>4) The nature of the accessibility which would be gained or lost</a:t>
            </a:r>
          </a:p>
          <a:p>
            <a:pPr marL="0" indent="0">
              <a:buNone/>
            </a:pPr>
            <a:r>
              <a:rPr lang="en-US" sz="2400" dirty="0" smtClean="0"/>
              <a:t>5) The nature of the use of the facility under construction and its availability to persons with disabilities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All Unreasonable Hardships require Access Appeals Commission Approval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Zachary Nathan Architect, AIA, </a:t>
            </a:r>
            <a:r>
              <a:rPr lang="en-US" dirty="0" err="1" smtClean="0"/>
              <a:t>CASp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oter Placeholder 7"/>
          <p:cNvSpPr txBox="1">
            <a:spLocks/>
          </p:cNvSpPr>
          <p:nvPr/>
        </p:nvSpPr>
        <p:spPr bwMode="blackWhite">
          <a:xfrm>
            <a:off x="609600" y="6202489"/>
            <a:ext cx="8077200" cy="3651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Zachary Nathan Architect, AIA, </a:t>
            </a:r>
            <a:r>
              <a:rPr lang="en-US" sz="2000" dirty="0" err="1" smtClean="0">
                <a:solidFill>
                  <a:schemeClr val="bg1"/>
                </a:solidFill>
              </a:rPr>
              <a:t>CASp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86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Infeasibility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524000"/>
            <a:ext cx="7086600" cy="4602163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457200" algn="l"/>
              </a:tabLst>
            </a:pPr>
            <a:r>
              <a:rPr lang="en-US" dirty="0" smtClean="0"/>
              <a:t>1) An alteration that has little likelihood of being accomplished because the existing structural conditions require the removal or alteration of a load bearing member that is an essential part of the structural frame or….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Zachary Nathan Architect, AIA, CASp </a:t>
            </a:r>
            <a:endParaRPr lang="en-US"/>
          </a:p>
        </p:txBody>
      </p:sp>
      <p:sp>
        <p:nvSpPr>
          <p:cNvPr id="5" name="Footer Placeholder 7"/>
          <p:cNvSpPr txBox="1">
            <a:spLocks/>
          </p:cNvSpPr>
          <p:nvPr/>
        </p:nvSpPr>
        <p:spPr bwMode="blackWhite">
          <a:xfrm>
            <a:off x="609600" y="6173787"/>
            <a:ext cx="8077200" cy="3651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smtClean="0">
                <a:solidFill>
                  <a:schemeClr val="bg1"/>
                </a:solidFill>
              </a:rPr>
              <a:t>Zachary Nathan Architect, AIA, CASp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10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1025</TotalTime>
  <Words>742</Words>
  <Application>Microsoft Office PowerPoint</Application>
  <PresentationFormat>On-screen Show (4:3)</PresentationFormat>
  <Paragraphs>93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Disabled Access</vt:lpstr>
      <vt:lpstr>Disabled Access</vt:lpstr>
      <vt:lpstr>Alterations</vt:lpstr>
      <vt:lpstr>Alterations</vt:lpstr>
      <vt:lpstr>Path of Travel</vt:lpstr>
      <vt:lpstr>Path of Travel</vt:lpstr>
      <vt:lpstr>Equivalent Facilitation</vt:lpstr>
      <vt:lpstr>Unreasonable Hardship</vt:lpstr>
      <vt:lpstr>Technical Infeasibility</vt:lpstr>
      <vt:lpstr>Technical Infeasibility</vt:lpstr>
      <vt:lpstr>Technical Infeasibility</vt:lpstr>
      <vt:lpstr>Example 1</vt:lpstr>
      <vt:lpstr>Example 2</vt:lpstr>
      <vt:lpstr>Example 3</vt:lpstr>
      <vt:lpstr>What is a CASp?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CASP Inspected</dc:title>
  <dc:creator>Zachary</dc:creator>
  <cp:lastModifiedBy>Zachary</cp:lastModifiedBy>
  <cp:revision>174</cp:revision>
  <cp:lastPrinted>2014-04-10T17:32:13Z</cp:lastPrinted>
  <dcterms:created xsi:type="dcterms:W3CDTF">2012-07-20T18:49:03Z</dcterms:created>
  <dcterms:modified xsi:type="dcterms:W3CDTF">2014-04-10T20:37:35Z</dcterms:modified>
</cp:coreProperties>
</file>